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58" r:id="rId5"/>
    <p:sldId id="561" r:id="rId6"/>
    <p:sldId id="562" r:id="rId7"/>
    <p:sldId id="563" r:id="rId8"/>
    <p:sldId id="565" r:id="rId9"/>
    <p:sldId id="566" r:id="rId10"/>
    <p:sldId id="568" r:id="rId11"/>
    <p:sldId id="569" r:id="rId12"/>
    <p:sldId id="585" r:id="rId13"/>
    <p:sldId id="573" r:id="rId14"/>
    <p:sldId id="587" r:id="rId15"/>
    <p:sldId id="574" r:id="rId16"/>
    <p:sldId id="575" r:id="rId17"/>
    <p:sldId id="576" r:id="rId18"/>
    <p:sldId id="620" r:id="rId19"/>
    <p:sldId id="621" r:id="rId20"/>
    <p:sldId id="629" r:id="rId21"/>
    <p:sldId id="287" r:id="rId22"/>
    <p:sldId id="630" r:id="rId23"/>
    <p:sldId id="597" r:id="rId24"/>
    <p:sldId id="598" r:id="rId25"/>
    <p:sldId id="631" r:id="rId26"/>
    <p:sldId id="622" r:id="rId27"/>
    <p:sldId id="633" r:id="rId28"/>
    <p:sldId id="613" r:id="rId29"/>
    <p:sldId id="632" r:id="rId30"/>
    <p:sldId id="553" r:id="rId31"/>
    <p:sldId id="59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02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rubalan Annadurai" userId="ba1104b9-601c-475b-a8fa-2a4d489ed0da" providerId="ADAL" clId="{68A19BB0-9ECE-4111-BEF7-EDBF257E30BD}"/>
    <pc:docChg chg="modSld sldOrd">
      <pc:chgData name="Gurubalan Annadurai" userId="ba1104b9-601c-475b-a8fa-2a4d489ed0da" providerId="ADAL" clId="{68A19BB0-9ECE-4111-BEF7-EDBF257E30BD}" dt="2025-03-24T05:40:42.154" v="0"/>
      <pc:docMkLst>
        <pc:docMk/>
      </pc:docMkLst>
      <pc:sldChg chg="ord">
        <pc:chgData name="Gurubalan Annadurai" userId="ba1104b9-601c-475b-a8fa-2a4d489ed0da" providerId="ADAL" clId="{68A19BB0-9ECE-4111-BEF7-EDBF257E30BD}" dt="2025-03-24T05:40:42.154" v="0"/>
        <pc:sldMkLst>
          <pc:docMk/>
          <pc:sldMk cId="3338129048" sldId="574"/>
        </pc:sldMkLst>
      </pc:sldChg>
    </pc:docChg>
  </pc:docChgLst>
  <pc:docChgLst>
    <pc:chgData name="Gurubalan Annadurai" userId="ba1104b9-601c-475b-a8fa-2a4d489ed0da" providerId="ADAL" clId="{EF280EB0-F8A8-440A-AC79-1B18C807EF40}"/>
    <pc:docChg chg="undo custSel addSld delSld modSld sldOrd">
      <pc:chgData name="Gurubalan Annadurai" userId="ba1104b9-601c-475b-a8fa-2a4d489ed0da" providerId="ADAL" clId="{EF280EB0-F8A8-440A-AC79-1B18C807EF40}" dt="2025-03-23T13:27:10.516" v="282"/>
      <pc:docMkLst>
        <pc:docMk/>
      </pc:docMkLst>
      <pc:sldChg chg="modSp add modTransition">
        <pc:chgData name="Gurubalan Annadurai" userId="ba1104b9-601c-475b-a8fa-2a4d489ed0da" providerId="ADAL" clId="{EF280EB0-F8A8-440A-AC79-1B18C807EF40}" dt="2025-03-23T13:13:23.027" v="50" actId="1076"/>
        <pc:sldMkLst>
          <pc:docMk/>
          <pc:sldMk cId="4165708959" sldId="287"/>
        </pc:sldMkLst>
        <pc:picChg chg="mod">
          <ac:chgData name="Gurubalan Annadurai" userId="ba1104b9-601c-475b-a8fa-2a4d489ed0da" providerId="ADAL" clId="{EF280EB0-F8A8-440A-AC79-1B18C807EF40}" dt="2025-03-23T13:13:23.027" v="50" actId="1076"/>
          <ac:picMkLst>
            <pc:docMk/>
            <pc:sldMk cId="4165708959" sldId="287"/>
            <ac:picMk id="6" creationId="{F09DA1FC-566E-4038-ABFE-80D5A08176B9}"/>
          </ac:picMkLst>
        </pc:picChg>
        <pc:picChg chg="mod">
          <ac:chgData name="Gurubalan Annadurai" userId="ba1104b9-601c-475b-a8fa-2a4d489ed0da" providerId="ADAL" clId="{EF280EB0-F8A8-440A-AC79-1B18C807EF40}" dt="2025-03-23T13:13:15.723" v="46" actId="1076"/>
          <ac:picMkLst>
            <pc:docMk/>
            <pc:sldMk cId="4165708959" sldId="287"/>
            <ac:picMk id="2050" creationId="{145D2337-F375-4646-A05B-2846CDBA067B}"/>
          </ac:picMkLst>
        </pc:picChg>
      </pc:sldChg>
      <pc:sldChg chg="add">
        <pc:chgData name="Gurubalan Annadurai" userId="ba1104b9-601c-475b-a8fa-2a4d489ed0da" providerId="ADAL" clId="{EF280EB0-F8A8-440A-AC79-1B18C807EF40}" dt="2025-03-23T13:03:28.130" v="8"/>
        <pc:sldMkLst>
          <pc:docMk/>
          <pc:sldMk cId="714499191" sldId="576"/>
        </pc:sldMkLst>
      </pc:sldChg>
      <pc:sldChg chg="add ord">
        <pc:chgData name="Gurubalan Annadurai" userId="ba1104b9-601c-475b-a8fa-2a4d489ed0da" providerId="ADAL" clId="{EF280EB0-F8A8-440A-AC79-1B18C807EF40}" dt="2025-03-23T13:03:54.142" v="10"/>
        <pc:sldMkLst>
          <pc:docMk/>
          <pc:sldMk cId="892209215" sldId="593"/>
        </pc:sldMkLst>
      </pc:sldChg>
      <pc:sldChg chg="modSp add modTransition">
        <pc:chgData name="Gurubalan Annadurai" userId="ba1104b9-601c-475b-a8fa-2a4d489ed0da" providerId="ADAL" clId="{EF280EB0-F8A8-440A-AC79-1B18C807EF40}" dt="2025-03-23T13:13:38.476" v="54" actId="1076"/>
        <pc:sldMkLst>
          <pc:docMk/>
          <pc:sldMk cId="731782710" sldId="597"/>
        </pc:sldMkLst>
        <pc:picChg chg="mod">
          <ac:chgData name="Gurubalan Annadurai" userId="ba1104b9-601c-475b-a8fa-2a4d489ed0da" providerId="ADAL" clId="{EF280EB0-F8A8-440A-AC79-1B18C807EF40}" dt="2025-03-23T13:13:38.476" v="54" actId="1076"/>
          <ac:picMkLst>
            <pc:docMk/>
            <pc:sldMk cId="731782710" sldId="597"/>
            <ac:picMk id="6" creationId="{E318D64A-60B3-4598-A219-FBBEDA0AAA99}"/>
          </ac:picMkLst>
        </pc:picChg>
      </pc:sldChg>
      <pc:sldChg chg="modSp add modTransition">
        <pc:chgData name="Gurubalan Annadurai" userId="ba1104b9-601c-475b-a8fa-2a4d489ed0da" providerId="ADAL" clId="{EF280EB0-F8A8-440A-AC79-1B18C807EF40}" dt="2025-03-23T13:13:42.354" v="55" actId="1076"/>
        <pc:sldMkLst>
          <pc:docMk/>
          <pc:sldMk cId="1670401964" sldId="598"/>
        </pc:sldMkLst>
        <pc:picChg chg="mod">
          <ac:chgData name="Gurubalan Annadurai" userId="ba1104b9-601c-475b-a8fa-2a4d489ed0da" providerId="ADAL" clId="{EF280EB0-F8A8-440A-AC79-1B18C807EF40}" dt="2025-03-23T13:13:42.354" v="55" actId="1076"/>
          <ac:picMkLst>
            <pc:docMk/>
            <pc:sldMk cId="1670401964" sldId="598"/>
            <ac:picMk id="3074" creationId="{A77D116A-C316-4C11-A953-7DCD2151EA9D}"/>
          </ac:picMkLst>
        </pc:picChg>
      </pc:sldChg>
      <pc:sldChg chg="addSp delSp modSp add modTransition">
        <pc:chgData name="Gurubalan Annadurai" userId="ba1104b9-601c-475b-a8fa-2a4d489ed0da" providerId="ADAL" clId="{EF280EB0-F8A8-440A-AC79-1B18C807EF40}" dt="2025-03-23T13:26:31.673" v="274" actId="1076"/>
        <pc:sldMkLst>
          <pc:docMk/>
          <pc:sldMk cId="3680840173" sldId="613"/>
        </pc:sldMkLst>
        <pc:spChg chg="add del">
          <ac:chgData name="Gurubalan Annadurai" userId="ba1104b9-601c-475b-a8fa-2a4d489ed0da" providerId="ADAL" clId="{EF280EB0-F8A8-440A-AC79-1B18C807EF40}" dt="2025-03-23T13:26:28.732" v="273" actId="478"/>
          <ac:spMkLst>
            <pc:docMk/>
            <pc:sldMk cId="3680840173" sldId="613"/>
            <ac:spMk id="8" creationId="{B2E60313-B0AF-4386-A40D-BE78D7836519}"/>
          </ac:spMkLst>
        </pc:spChg>
        <pc:spChg chg="del">
          <ac:chgData name="Gurubalan Annadurai" userId="ba1104b9-601c-475b-a8fa-2a4d489ed0da" providerId="ADAL" clId="{EF280EB0-F8A8-440A-AC79-1B18C807EF40}" dt="2025-03-23T13:26:08.018" v="266"/>
          <ac:spMkLst>
            <pc:docMk/>
            <pc:sldMk cId="3680840173" sldId="613"/>
            <ac:spMk id="10" creationId="{34A01342-6046-4BC3-9DBA-53FA43AB82D7}"/>
          </ac:spMkLst>
        </pc:spChg>
        <pc:picChg chg="mod">
          <ac:chgData name="Gurubalan Annadurai" userId="ba1104b9-601c-475b-a8fa-2a4d489ed0da" providerId="ADAL" clId="{EF280EB0-F8A8-440A-AC79-1B18C807EF40}" dt="2025-03-23T13:26:31.673" v="274" actId="1076"/>
          <ac:picMkLst>
            <pc:docMk/>
            <pc:sldMk cId="3680840173" sldId="613"/>
            <ac:picMk id="6" creationId="{0F6F91BD-5320-48DF-9D32-F5843B597D31}"/>
          </ac:picMkLst>
        </pc:picChg>
        <pc:picChg chg="add del">
          <ac:chgData name="Gurubalan Annadurai" userId="ba1104b9-601c-475b-a8fa-2a4d489ed0da" providerId="ADAL" clId="{EF280EB0-F8A8-440A-AC79-1B18C807EF40}" dt="2025-03-23T13:26:28.732" v="273" actId="478"/>
          <ac:picMkLst>
            <pc:docMk/>
            <pc:sldMk cId="3680840173" sldId="613"/>
            <ac:picMk id="7" creationId="{E5FA7D01-576D-46A6-A1AD-2E7BD6531261}"/>
          </ac:picMkLst>
        </pc:picChg>
        <pc:picChg chg="add del">
          <ac:chgData name="Gurubalan Annadurai" userId="ba1104b9-601c-475b-a8fa-2a4d489ed0da" providerId="ADAL" clId="{EF280EB0-F8A8-440A-AC79-1B18C807EF40}" dt="2025-03-23T13:26:08.018" v="266"/>
          <ac:picMkLst>
            <pc:docMk/>
            <pc:sldMk cId="3680840173" sldId="613"/>
            <ac:picMk id="9" creationId="{F437D1C0-9017-40B1-9F08-4F8FCEA754CE}"/>
          </ac:picMkLst>
        </pc:picChg>
      </pc:sldChg>
      <pc:sldChg chg="add">
        <pc:chgData name="Gurubalan Annadurai" userId="ba1104b9-601c-475b-a8fa-2a4d489ed0da" providerId="ADAL" clId="{EF280EB0-F8A8-440A-AC79-1B18C807EF40}" dt="2025-03-23T13:03:28.130" v="8"/>
        <pc:sldMkLst>
          <pc:docMk/>
          <pc:sldMk cId="650948472" sldId="620"/>
        </pc:sldMkLst>
      </pc:sldChg>
      <pc:sldChg chg="add">
        <pc:chgData name="Gurubalan Annadurai" userId="ba1104b9-601c-475b-a8fa-2a4d489ed0da" providerId="ADAL" clId="{EF280EB0-F8A8-440A-AC79-1B18C807EF40}" dt="2025-03-23T13:03:28.130" v="8"/>
        <pc:sldMkLst>
          <pc:docMk/>
          <pc:sldMk cId="2848509484" sldId="621"/>
        </pc:sldMkLst>
      </pc:sldChg>
      <pc:sldChg chg="addSp delSp modSp add">
        <pc:chgData name="Gurubalan Annadurai" userId="ba1104b9-601c-475b-a8fa-2a4d489ed0da" providerId="ADAL" clId="{EF280EB0-F8A8-440A-AC79-1B18C807EF40}" dt="2025-03-23T13:26:56.110" v="279" actId="20577"/>
        <pc:sldMkLst>
          <pc:docMk/>
          <pc:sldMk cId="3993864304" sldId="622"/>
        </pc:sldMkLst>
        <pc:spChg chg="mod">
          <ac:chgData name="Gurubalan Annadurai" userId="ba1104b9-601c-475b-a8fa-2a4d489ed0da" providerId="ADAL" clId="{EF280EB0-F8A8-440A-AC79-1B18C807EF40}" dt="2025-03-23T13:26:56.110" v="279" actId="20577"/>
          <ac:spMkLst>
            <pc:docMk/>
            <pc:sldMk cId="3993864304" sldId="622"/>
            <ac:spMk id="2" creationId="{B55678DE-2CFC-4039-AB82-389BAC96ADED}"/>
          </ac:spMkLst>
        </pc:spChg>
        <pc:spChg chg="del">
          <ac:chgData name="Gurubalan Annadurai" userId="ba1104b9-601c-475b-a8fa-2a4d489ed0da" providerId="ADAL" clId="{EF280EB0-F8A8-440A-AC79-1B18C807EF40}" dt="2025-03-23T13:22:37.326" v="99" actId="478"/>
          <ac:spMkLst>
            <pc:docMk/>
            <pc:sldMk cId="3993864304" sldId="622"/>
            <ac:spMk id="3" creationId="{CF9CF7F5-C8D3-4514-910C-B7538B31FDAE}"/>
          </ac:spMkLst>
        </pc:spChg>
        <pc:spChg chg="add mod">
          <ac:chgData name="Gurubalan Annadurai" userId="ba1104b9-601c-475b-a8fa-2a4d489ed0da" providerId="ADAL" clId="{EF280EB0-F8A8-440A-AC79-1B18C807EF40}" dt="2025-03-23T13:25:00.819" v="246" actId="14100"/>
          <ac:spMkLst>
            <pc:docMk/>
            <pc:sldMk cId="3993864304" sldId="622"/>
            <ac:spMk id="7" creationId="{11E39D3D-62D5-4505-8E05-0C554091C36F}"/>
          </ac:spMkLst>
        </pc:spChg>
        <pc:spChg chg="add mod">
          <ac:chgData name="Gurubalan Annadurai" userId="ba1104b9-601c-475b-a8fa-2a4d489ed0da" providerId="ADAL" clId="{EF280EB0-F8A8-440A-AC79-1B18C807EF40}" dt="2025-03-23T13:25:06.618" v="248" actId="1076"/>
          <ac:spMkLst>
            <pc:docMk/>
            <pc:sldMk cId="3993864304" sldId="622"/>
            <ac:spMk id="9" creationId="{1AA70536-6A64-4505-A45A-967035DD3E95}"/>
          </ac:spMkLst>
        </pc:spChg>
        <pc:spChg chg="add mod">
          <ac:chgData name="Gurubalan Annadurai" userId="ba1104b9-601c-475b-a8fa-2a4d489ed0da" providerId="ADAL" clId="{EF280EB0-F8A8-440A-AC79-1B18C807EF40}" dt="2025-03-23T13:25:24.137" v="253" actId="1076"/>
          <ac:spMkLst>
            <pc:docMk/>
            <pc:sldMk cId="3993864304" sldId="622"/>
            <ac:spMk id="11" creationId="{72E3B991-A2F5-4067-AFE3-9D1D95BACA3A}"/>
          </ac:spMkLst>
        </pc:spChg>
        <pc:picChg chg="add mod">
          <ac:chgData name="Gurubalan Annadurai" userId="ba1104b9-601c-475b-a8fa-2a4d489ed0da" providerId="ADAL" clId="{EF280EB0-F8A8-440A-AC79-1B18C807EF40}" dt="2025-03-23T13:24:56.666" v="244" actId="1076"/>
          <ac:picMkLst>
            <pc:docMk/>
            <pc:sldMk cId="3993864304" sldId="622"/>
            <ac:picMk id="6" creationId="{3FBF98A3-8118-4D1B-95C9-E1E3C6F7BAF7}"/>
          </ac:picMkLst>
        </pc:picChg>
        <pc:picChg chg="add mod">
          <ac:chgData name="Gurubalan Annadurai" userId="ba1104b9-601c-475b-a8fa-2a4d489ed0da" providerId="ADAL" clId="{EF280EB0-F8A8-440A-AC79-1B18C807EF40}" dt="2025-03-23T13:24:58.369" v="245" actId="1076"/>
          <ac:picMkLst>
            <pc:docMk/>
            <pc:sldMk cId="3993864304" sldId="622"/>
            <ac:picMk id="8" creationId="{3572DBC3-F673-422B-886C-50ED8531E0C3}"/>
          </ac:picMkLst>
        </pc:picChg>
        <pc:picChg chg="add mod">
          <ac:chgData name="Gurubalan Annadurai" userId="ba1104b9-601c-475b-a8fa-2a4d489ed0da" providerId="ADAL" clId="{EF280EB0-F8A8-440A-AC79-1B18C807EF40}" dt="2025-03-23T13:25:31.186" v="257" actId="1076"/>
          <ac:picMkLst>
            <pc:docMk/>
            <pc:sldMk cId="3993864304" sldId="622"/>
            <ac:picMk id="10" creationId="{0788F982-EEAA-4113-9A36-95FA0D195CFD}"/>
          </ac:picMkLst>
        </pc:picChg>
      </pc:sldChg>
      <pc:sldChg chg="modSp add modTransition">
        <pc:chgData name="Gurubalan Annadurai" userId="ba1104b9-601c-475b-a8fa-2a4d489ed0da" providerId="ADAL" clId="{EF280EB0-F8A8-440A-AC79-1B18C807EF40}" dt="2025-03-23T13:13:10.563" v="45" actId="1076"/>
        <pc:sldMkLst>
          <pc:docMk/>
          <pc:sldMk cId="3181586019" sldId="629"/>
        </pc:sldMkLst>
        <pc:picChg chg="mod">
          <ac:chgData name="Gurubalan Annadurai" userId="ba1104b9-601c-475b-a8fa-2a4d489ed0da" providerId="ADAL" clId="{EF280EB0-F8A8-440A-AC79-1B18C807EF40}" dt="2025-03-23T13:13:10.563" v="45" actId="1076"/>
          <ac:picMkLst>
            <pc:docMk/>
            <pc:sldMk cId="3181586019" sldId="629"/>
            <ac:picMk id="6" creationId="{53685EF9-8C8D-D303-31ED-450A598EDC88}"/>
          </ac:picMkLst>
        </pc:picChg>
      </pc:sldChg>
      <pc:sldChg chg="modSp add modTransition">
        <pc:chgData name="Gurubalan Annadurai" userId="ba1104b9-601c-475b-a8fa-2a4d489ed0da" providerId="ADAL" clId="{EF280EB0-F8A8-440A-AC79-1B18C807EF40}" dt="2025-03-23T13:13:33.051" v="52" actId="1076"/>
        <pc:sldMkLst>
          <pc:docMk/>
          <pc:sldMk cId="1176493402" sldId="630"/>
        </pc:sldMkLst>
        <pc:spChg chg="mod">
          <ac:chgData name="Gurubalan Annadurai" userId="ba1104b9-601c-475b-a8fa-2a4d489ed0da" providerId="ADAL" clId="{EF280EB0-F8A8-440A-AC79-1B18C807EF40}" dt="2025-03-23T13:13:33.051" v="52" actId="1076"/>
          <ac:spMkLst>
            <pc:docMk/>
            <pc:sldMk cId="1176493402" sldId="630"/>
            <ac:spMk id="8" creationId="{70D0853C-95C6-494D-BA7E-8F9F4D15FF38}"/>
          </ac:spMkLst>
        </pc:spChg>
        <pc:picChg chg="mod">
          <ac:chgData name="Gurubalan Annadurai" userId="ba1104b9-601c-475b-a8fa-2a4d489ed0da" providerId="ADAL" clId="{EF280EB0-F8A8-440A-AC79-1B18C807EF40}" dt="2025-03-23T13:13:30.555" v="51" actId="1076"/>
          <ac:picMkLst>
            <pc:docMk/>
            <pc:sldMk cId="1176493402" sldId="630"/>
            <ac:picMk id="7" creationId="{2D9EBBBD-9836-4E22-F9F2-EDE20DA61040}"/>
          </ac:picMkLst>
        </pc:picChg>
      </pc:sldChg>
      <pc:sldChg chg="addSp modSp add">
        <pc:chgData name="Gurubalan Annadurai" userId="ba1104b9-601c-475b-a8fa-2a4d489ed0da" providerId="ADAL" clId="{EF280EB0-F8A8-440A-AC79-1B18C807EF40}" dt="2025-03-23T13:16:49.138" v="63" actId="1076"/>
        <pc:sldMkLst>
          <pc:docMk/>
          <pc:sldMk cId="1700011402" sldId="631"/>
        </pc:sldMkLst>
        <pc:spChg chg="mod">
          <ac:chgData name="Gurubalan Annadurai" userId="ba1104b9-601c-475b-a8fa-2a4d489ed0da" providerId="ADAL" clId="{EF280EB0-F8A8-440A-AC79-1B18C807EF40}" dt="2025-03-23T13:16:43.245" v="62"/>
          <ac:spMkLst>
            <pc:docMk/>
            <pc:sldMk cId="1700011402" sldId="631"/>
            <ac:spMk id="2" creationId="{99A9B4EF-72D9-49B7-B98E-C41BBFD5939D}"/>
          </ac:spMkLst>
        </pc:spChg>
        <pc:spChg chg="mod">
          <ac:chgData name="Gurubalan Annadurai" userId="ba1104b9-601c-475b-a8fa-2a4d489ed0da" providerId="ADAL" clId="{EF280EB0-F8A8-440A-AC79-1B18C807EF40}" dt="2025-03-23T13:16:49.138" v="63" actId="1076"/>
          <ac:spMkLst>
            <pc:docMk/>
            <pc:sldMk cId="1700011402" sldId="631"/>
            <ac:spMk id="3" creationId="{D7C9B49A-21F0-45CE-9465-C55EF8EB0138}"/>
          </ac:spMkLst>
        </pc:spChg>
        <pc:picChg chg="add">
          <ac:chgData name="Gurubalan Annadurai" userId="ba1104b9-601c-475b-a8fa-2a4d489ed0da" providerId="ADAL" clId="{EF280EB0-F8A8-440A-AC79-1B18C807EF40}" dt="2025-03-23T13:16:15.231" v="57"/>
          <ac:picMkLst>
            <pc:docMk/>
            <pc:sldMk cId="1700011402" sldId="631"/>
            <ac:picMk id="6" creationId="{B26EE440-A393-4615-9CC8-CCA4F4A50C7E}"/>
          </ac:picMkLst>
        </pc:picChg>
      </pc:sldChg>
      <pc:sldChg chg="addSp delSp modSp add">
        <pc:chgData name="Gurubalan Annadurai" userId="ba1104b9-601c-475b-a8fa-2a4d489ed0da" providerId="ADAL" clId="{EF280EB0-F8A8-440A-AC79-1B18C807EF40}" dt="2025-03-23T13:27:10.516" v="282"/>
        <pc:sldMkLst>
          <pc:docMk/>
          <pc:sldMk cId="4093661341" sldId="632"/>
        </pc:sldMkLst>
        <pc:spChg chg="mod">
          <ac:chgData name="Gurubalan Annadurai" userId="ba1104b9-601c-475b-a8fa-2a4d489ed0da" providerId="ADAL" clId="{EF280EB0-F8A8-440A-AC79-1B18C807EF40}" dt="2025-03-23T13:26:43.689" v="275"/>
          <ac:spMkLst>
            <pc:docMk/>
            <pc:sldMk cId="4093661341" sldId="632"/>
            <ac:spMk id="2" creationId="{3917EDC6-FF32-4FD2-89DF-55994B633710}"/>
          </ac:spMkLst>
        </pc:spChg>
        <pc:spChg chg="mod">
          <ac:chgData name="Gurubalan Annadurai" userId="ba1104b9-601c-475b-a8fa-2a4d489ed0da" providerId="ADAL" clId="{EF280EB0-F8A8-440A-AC79-1B18C807EF40}" dt="2025-03-23T13:27:10.516" v="282"/>
          <ac:spMkLst>
            <pc:docMk/>
            <pc:sldMk cId="4093661341" sldId="632"/>
            <ac:spMk id="3" creationId="{0ACF0772-6944-4E8F-8B10-94CA0849ABA6}"/>
          </ac:spMkLst>
        </pc:spChg>
        <pc:spChg chg="add del">
          <ac:chgData name="Gurubalan Annadurai" userId="ba1104b9-601c-475b-a8fa-2a4d489ed0da" providerId="ADAL" clId="{EF280EB0-F8A8-440A-AC79-1B18C807EF40}" dt="2025-03-23T13:27:09.281" v="281"/>
          <ac:spMkLst>
            <pc:docMk/>
            <pc:sldMk cId="4093661341" sldId="632"/>
            <ac:spMk id="6" creationId="{1D508337-B124-40EC-952C-FFAE0EB549F6}"/>
          </ac:spMkLst>
        </pc:spChg>
      </pc:sldChg>
      <pc:sldChg chg="addSp delSp modSp add modTransition">
        <pc:chgData name="Gurubalan Annadurai" userId="ba1104b9-601c-475b-a8fa-2a4d489ed0da" providerId="ADAL" clId="{EF280EB0-F8A8-440A-AC79-1B18C807EF40}" dt="2025-03-23T13:26:23.753" v="272" actId="1076"/>
        <pc:sldMkLst>
          <pc:docMk/>
          <pc:sldMk cId="1925590207" sldId="633"/>
        </pc:sldMkLst>
        <pc:spChg chg="del">
          <ac:chgData name="Gurubalan Annadurai" userId="ba1104b9-601c-475b-a8fa-2a4d489ed0da" providerId="ADAL" clId="{EF280EB0-F8A8-440A-AC79-1B18C807EF40}" dt="2025-03-23T13:26:20.221" v="271" actId="478"/>
          <ac:spMkLst>
            <pc:docMk/>
            <pc:sldMk cId="1925590207" sldId="633"/>
            <ac:spMk id="4" creationId="{809B5C1C-9582-4F59-9831-9FA311D55E63}"/>
          </ac:spMkLst>
        </pc:spChg>
        <pc:spChg chg="add mod">
          <ac:chgData name="Gurubalan Annadurai" userId="ba1104b9-601c-475b-a8fa-2a4d489ed0da" providerId="ADAL" clId="{EF280EB0-F8A8-440A-AC79-1B18C807EF40}" dt="2025-03-23T13:26:23.753" v="272" actId="1076"/>
          <ac:spMkLst>
            <pc:docMk/>
            <pc:sldMk cId="1925590207" sldId="633"/>
            <ac:spMk id="8" creationId="{509F8E9C-C304-4132-A919-5181955ED283}"/>
          </ac:spMkLst>
        </pc:spChg>
        <pc:picChg chg="mod">
          <ac:chgData name="Gurubalan Annadurai" userId="ba1104b9-601c-475b-a8fa-2a4d489ed0da" providerId="ADAL" clId="{EF280EB0-F8A8-440A-AC79-1B18C807EF40}" dt="2025-03-23T13:26:12.002" v="268" actId="1076"/>
          <ac:picMkLst>
            <pc:docMk/>
            <pc:sldMk cId="1925590207" sldId="633"/>
            <ac:picMk id="6" creationId="{78FF8811-9CD1-4B5E-801D-9C20FDEA1324}"/>
          </ac:picMkLst>
        </pc:picChg>
        <pc:picChg chg="add mod">
          <ac:chgData name="Gurubalan Annadurai" userId="ba1104b9-601c-475b-a8fa-2a4d489ed0da" providerId="ADAL" clId="{EF280EB0-F8A8-440A-AC79-1B18C807EF40}" dt="2025-03-23T13:26:14.458" v="269" actId="1076"/>
          <ac:picMkLst>
            <pc:docMk/>
            <pc:sldMk cId="1925590207" sldId="633"/>
            <ac:picMk id="7" creationId="{42155AF2-4B3B-4301-9B7F-28A6C0CD8332}"/>
          </ac:picMkLst>
        </pc:picChg>
      </pc:sldChg>
    </pc:docChg>
  </pc:docChgLst>
  <pc:docChgLst>
    <pc:chgData name="Gurubalan Annadurai" userId="ba1104b9-601c-475b-a8fa-2a4d489ed0da" providerId="ADAL" clId="{36724422-A20A-4C61-86DB-F19B1DD24EE6}"/>
    <pc:docChg chg="delSld">
      <pc:chgData name="Gurubalan Annadurai" userId="ba1104b9-601c-475b-a8fa-2a4d489ed0da" providerId="ADAL" clId="{36724422-A20A-4C61-86DB-F19B1DD24EE6}" dt="2025-03-29T10:29:26.661" v="3" actId="2696"/>
      <pc:docMkLst>
        <pc:docMk/>
      </pc:docMkLst>
      <pc:sldChg chg="del">
        <pc:chgData name="Gurubalan Annadurai" userId="ba1104b9-601c-475b-a8fa-2a4d489ed0da" providerId="ADAL" clId="{36724422-A20A-4C61-86DB-F19B1DD24EE6}" dt="2025-03-29T10:29:26.644" v="0" actId="2696"/>
        <pc:sldMkLst>
          <pc:docMk/>
          <pc:sldMk cId="1288583952" sldId="524"/>
        </pc:sldMkLst>
      </pc:sldChg>
      <pc:sldChg chg="del">
        <pc:chgData name="Gurubalan Annadurai" userId="ba1104b9-601c-475b-a8fa-2a4d489ed0da" providerId="ADAL" clId="{36724422-A20A-4C61-86DB-F19B1DD24EE6}" dt="2025-03-29T10:29:26.656" v="2" actId="2696"/>
        <pc:sldMkLst>
          <pc:docMk/>
          <pc:sldMk cId="3586676883" sldId="556"/>
        </pc:sldMkLst>
      </pc:sldChg>
      <pc:sldChg chg="del">
        <pc:chgData name="Gurubalan Annadurai" userId="ba1104b9-601c-475b-a8fa-2a4d489ed0da" providerId="ADAL" clId="{36724422-A20A-4C61-86DB-F19B1DD24EE6}" dt="2025-03-29T10:29:26.661" v="3" actId="2696"/>
        <pc:sldMkLst>
          <pc:docMk/>
          <pc:sldMk cId="2109132870" sldId="557"/>
        </pc:sldMkLst>
      </pc:sldChg>
      <pc:sldChg chg="del">
        <pc:chgData name="Gurubalan Annadurai" userId="ba1104b9-601c-475b-a8fa-2a4d489ed0da" providerId="ADAL" clId="{36724422-A20A-4C61-86DB-F19B1DD24EE6}" dt="2025-03-29T10:29:26.652" v="1" actId="2696"/>
        <pc:sldMkLst>
          <pc:docMk/>
          <pc:sldMk cId="1468904472" sldId="58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3/29/2025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3/29/2025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D11621D-C1D2-4839-9DE9-552C3ACE53FA}" type="datetime1">
              <a:rPr lang="en-US" smtClean="0"/>
              <a:t>3/29/2025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EN 410/607 Energy Management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44CB0-047C-49AE-AF62-DC7D78799A91}" type="datetime1">
              <a:rPr lang="en-US" smtClean="0"/>
              <a:t>3/29/2025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B2A180B2-EAB5-4A8E-AF40-EBE05EEC4086}" type="datetime1">
              <a:rPr lang="en-US" smtClean="0"/>
              <a:t>3/29/2025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211A1-27FC-45A2-A0DE-391F71F95A36}" type="datetime1">
              <a:rPr lang="en-US" smtClean="0"/>
              <a:t>3/29/2025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10FB3A3-DCAE-41B3-9C26-E38E386DA86C}" type="datetime1">
              <a:rPr lang="en-US" smtClean="0"/>
              <a:t>3/29/2025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EN 410/607 Energy Management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55149-810E-4CBB-97AD-0CFE4ED68BE6}" type="datetime1">
              <a:rPr lang="en-US" smtClean="0"/>
              <a:t>3/29/2025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DDB3-9AEB-4780-86B0-CF7FBBA06FF2}" type="datetime1">
              <a:rPr lang="en-US" smtClean="0"/>
              <a:t>3/29/2025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65835-130A-492A-9A63-A8C15B18D696}" type="datetime1">
              <a:rPr lang="en-US" smtClean="0"/>
              <a:t>3/29/2025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631C-CC4F-4D21-BE4A-EF30731FE194}" type="datetime1">
              <a:rPr lang="en-US" smtClean="0"/>
              <a:t>3/29/2025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EABD2-DFE0-471E-A770-B730AD6578BD}" type="datetime1">
              <a:rPr lang="en-US" smtClean="0"/>
              <a:t>3/29/2025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09F5-F776-4822-AF39-5CD6CD2D08CD}" type="datetime1">
              <a:rPr lang="en-US" smtClean="0"/>
              <a:t>3/29/2025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8CDD9C8C-88F5-4122-8880-5BFE0C0E037B}" type="datetime1">
              <a:rPr lang="en-US" smtClean="0"/>
              <a:t>3/29/2025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EN 410/607 Energy Management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guru.a@iitb.ac.i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EN 410</a:t>
            </a:r>
            <a:br>
              <a:rPr lang="en-US"/>
            </a:br>
            <a:r>
              <a:rPr lang="en-US"/>
              <a:t>Energy Management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err="1"/>
              <a:t>Gurubalan</a:t>
            </a:r>
            <a:r>
              <a:rPr lang="en-US"/>
              <a:t> </a:t>
            </a:r>
            <a:r>
              <a:rPr lang="en-US" err="1"/>
              <a:t>Annadurai</a:t>
            </a:r>
            <a:endParaRPr lang="en-US"/>
          </a:p>
          <a:p>
            <a:pPr algn="r"/>
            <a:r>
              <a:rPr lang="en-US">
                <a:hlinkClick r:id="rId2"/>
              </a:rPr>
              <a:t>guru.a@iitb.ac.in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Load Factor</a:t>
            </a:r>
            <a:endParaRPr lang="en-CA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828456"/>
            <a:ext cx="12039600" cy="398621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tr-TR" sz="1800" dirty="0">
                <a:solidFill>
                  <a:srgbClr val="C00000"/>
                </a:solidFill>
                <a:latin typeface="Calibri" pitchFamily="34" charset="0"/>
              </a:rPr>
              <a:t>Electricity and heat use:</a:t>
            </a:r>
            <a:r>
              <a:rPr lang="tr-TR" sz="1800" dirty="0">
                <a:latin typeface="Calibri" pitchFamily="34" charset="0"/>
              </a:rPr>
              <a:t> </a:t>
            </a:r>
            <a:r>
              <a:rPr lang="en-US" sz="1800" dirty="0">
                <a:latin typeface="Calibri" pitchFamily="34" charset="0"/>
              </a:rPr>
              <a:t>A preliminary investigation of a proposed cogeneration application should start with the analysis of plant</a:t>
            </a:r>
            <a:r>
              <a:rPr lang="tr-TR" sz="1800" dirty="0">
                <a:latin typeface="Calibri" pitchFamily="34" charset="0"/>
              </a:rPr>
              <a:t>’</a:t>
            </a:r>
            <a:r>
              <a:rPr lang="en-US" sz="1800" dirty="0">
                <a:latin typeface="Calibri" pitchFamily="34" charset="0"/>
              </a:rPr>
              <a:t>s energy use profile. The upper and lower limits of electricity and heat use of the facility should be analyzed. </a:t>
            </a:r>
            <a:endParaRPr lang="tr-TR" sz="1800" dirty="0">
              <a:latin typeface="Calibri" pitchFamily="34" charset="0"/>
            </a:endParaRPr>
          </a:p>
          <a:p>
            <a:pPr>
              <a:lnSpc>
                <a:spcPct val="150000"/>
              </a:lnSpc>
            </a:pPr>
            <a:endParaRPr lang="en-CA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10</a:t>
            </a:fld>
            <a:endParaRPr lang="en-CA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5343" y="3061563"/>
            <a:ext cx="6886575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33775" y="4075994"/>
            <a:ext cx="527685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37631" y="5128525"/>
            <a:ext cx="838200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52106" y="6097926"/>
            <a:ext cx="53530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4479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Thermal/electric load ratio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11</a:t>
            </a:fld>
            <a:endParaRPr lang="en-CA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57734" y="2184126"/>
            <a:ext cx="518160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7479" y="3106181"/>
            <a:ext cx="73914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5 Dikdörtgen"/>
          <p:cNvSpPr/>
          <p:nvPr/>
        </p:nvSpPr>
        <p:spPr>
          <a:xfrm>
            <a:off x="8149660" y="2349404"/>
            <a:ext cx="25667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000" dirty="0">
                <a:solidFill>
                  <a:srgbClr val="D60093"/>
                </a:solidFill>
              </a:rPr>
              <a:t>1 </a:t>
            </a:r>
            <a:r>
              <a:rPr lang="tr-TR" sz="2000" dirty="0" err="1">
                <a:solidFill>
                  <a:srgbClr val="D60093"/>
                </a:solidFill>
              </a:rPr>
              <a:t>mbh</a:t>
            </a:r>
            <a:r>
              <a:rPr lang="tr-TR" sz="2000" dirty="0">
                <a:solidFill>
                  <a:srgbClr val="D60093"/>
                </a:solidFill>
              </a:rPr>
              <a:t> = 1000 </a:t>
            </a:r>
            <a:r>
              <a:rPr lang="tr-TR" sz="2000" dirty="0" err="1">
                <a:solidFill>
                  <a:srgbClr val="D60093"/>
                </a:solidFill>
              </a:rPr>
              <a:t>Btu</a:t>
            </a:r>
            <a:r>
              <a:rPr lang="tr-TR" sz="2000" dirty="0">
                <a:solidFill>
                  <a:srgbClr val="D60093"/>
                </a:solidFill>
              </a:rPr>
              <a:t>/h </a:t>
            </a:r>
          </a:p>
        </p:txBody>
      </p:sp>
      <p:sp>
        <p:nvSpPr>
          <p:cNvPr id="9" name="7 Dikdörtgen"/>
          <p:cNvSpPr/>
          <p:nvPr/>
        </p:nvSpPr>
        <p:spPr>
          <a:xfrm>
            <a:off x="420196" y="4138126"/>
            <a:ext cx="566382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200" dirty="0">
                <a:solidFill>
                  <a:srgbClr val="7030A0"/>
                </a:solidFill>
                <a:latin typeface="Calibri" pitchFamily="34" charset="0"/>
              </a:rPr>
              <a:t>A</a:t>
            </a:r>
            <a:r>
              <a:rPr lang="en-US" sz="2200" dirty="0">
                <a:solidFill>
                  <a:srgbClr val="7030A0"/>
                </a:solidFill>
                <a:latin typeface="Calibri" pitchFamily="34" charset="0"/>
              </a:rPr>
              <a:t> high value of thermal/electric load ratio corresponds to a higher utilization factor for a given cogeneration system. </a:t>
            </a:r>
            <a:endParaRPr lang="tr-TR" sz="2200" dirty="0">
              <a:solidFill>
                <a:srgbClr val="7030A0"/>
              </a:solidFill>
              <a:latin typeface="Calibri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34501" y="3547796"/>
            <a:ext cx="6257499" cy="3366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7336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Load Factor</a:t>
            </a:r>
            <a:endParaRPr lang="en-CA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931442"/>
            <a:ext cx="6400943" cy="398621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latin typeface="Calibri" pitchFamily="34" charset="0"/>
              </a:rPr>
              <a:t>A high load factor is preferred for cogeneration applications as it represents the greater use of installed capacity. </a:t>
            </a:r>
            <a:endParaRPr lang="tr-TR" sz="1800" dirty="0">
              <a:latin typeface="Calibri" pitchFamily="34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latin typeface="Calibri" pitchFamily="34" charset="0"/>
              </a:rPr>
              <a:t>A low load factor (e.g. 40</a:t>
            </a:r>
            <a:r>
              <a:rPr lang="tr-TR" sz="1800" dirty="0">
                <a:latin typeface="Calibri" pitchFamily="34" charset="0"/>
              </a:rPr>
              <a:t>%</a:t>
            </a:r>
            <a:r>
              <a:rPr lang="en-US" sz="1800" dirty="0">
                <a:latin typeface="Calibri" pitchFamily="34" charset="0"/>
              </a:rPr>
              <a:t>) means that if the cogeneration electricity capacity is selected based on the peak demand, the system will supply on average 40</a:t>
            </a:r>
            <a:r>
              <a:rPr lang="tr-TR" sz="1800" dirty="0">
                <a:latin typeface="Calibri" pitchFamily="34" charset="0"/>
              </a:rPr>
              <a:t>%</a:t>
            </a:r>
            <a:r>
              <a:rPr lang="en-US" sz="1800" dirty="0">
                <a:latin typeface="Calibri" pitchFamily="34" charset="0"/>
              </a:rPr>
              <a:t> of the installed capacity most of the time and close to full capacity for only a short period of time over a year. </a:t>
            </a:r>
            <a:endParaRPr lang="tr-TR" sz="1800" dirty="0">
              <a:latin typeface="Calibri" pitchFamily="34" charset="0"/>
            </a:endParaRPr>
          </a:p>
          <a:p>
            <a:pPr>
              <a:lnSpc>
                <a:spcPct val="150000"/>
              </a:lnSpc>
            </a:pPr>
            <a:endParaRPr lang="en-CA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12</a:t>
            </a:fld>
            <a:endParaRPr lang="en-CA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0943" y="2096952"/>
            <a:ext cx="5791057" cy="3655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3812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Load Factor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263" y="2320355"/>
            <a:ext cx="10099342" cy="440112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If the electric load factor is high and the thermal load factor is low</a:t>
            </a:r>
            <a:r>
              <a:rPr lang="tr-TR" sz="1800" dirty="0">
                <a:solidFill>
                  <a:srgbClr val="C00000"/>
                </a:solidFill>
                <a:latin typeface="Calibri" pitchFamily="34" charset="0"/>
              </a:rPr>
              <a:t>:</a:t>
            </a:r>
            <a:r>
              <a:rPr lang="tr-TR" sz="1800" dirty="0">
                <a:latin typeface="Calibri" pitchFamily="34" charset="0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tr-TR" sz="1800" dirty="0">
                <a:latin typeface="Calibri" pitchFamily="34" charset="0"/>
              </a:rPr>
              <a:t>A</a:t>
            </a:r>
            <a:r>
              <a:rPr lang="en-US" sz="1800" dirty="0">
                <a:latin typeface="Calibri" pitchFamily="34" charset="0"/>
              </a:rPr>
              <a:t> cogeneration application can still be feasible provided that additional heat demand can be supplied from a </a:t>
            </a:r>
            <a:r>
              <a:rPr lang="en-US" sz="1800" dirty="0">
                <a:solidFill>
                  <a:srgbClr val="7030A0"/>
                </a:solidFill>
                <a:latin typeface="Calibri" pitchFamily="34" charset="0"/>
              </a:rPr>
              <a:t>backup boiler</a:t>
            </a:r>
            <a:r>
              <a:rPr lang="en-US" sz="1800" dirty="0">
                <a:latin typeface="Calibri" pitchFamily="34" charset="0"/>
              </a:rPr>
              <a:t>. </a:t>
            </a:r>
            <a:endParaRPr lang="tr-TR" sz="1800" dirty="0">
              <a:latin typeface="Calibri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latin typeface="Calibri" pitchFamily="34" charset="0"/>
              </a:rPr>
              <a:t>A plant may have a low thermal load factor when the boiler shuts down during a certain season</a:t>
            </a:r>
            <a:r>
              <a:rPr lang="tr-TR" sz="1800" dirty="0">
                <a:latin typeface="Calibri" pitchFamily="34" charset="0"/>
              </a:rPr>
              <a:t> (summer, no space heating)</a:t>
            </a:r>
            <a:r>
              <a:rPr lang="en-US" sz="1800" dirty="0">
                <a:latin typeface="Calibri" pitchFamily="34" charset="0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tr-TR" sz="1800" dirty="0">
                <a:solidFill>
                  <a:srgbClr val="C00000"/>
                </a:solidFill>
                <a:latin typeface="Calibri" pitchFamily="34" charset="0"/>
              </a:rPr>
              <a:t>I</a:t>
            </a:r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f the electric load factor is low and the thermal load factor is high</a:t>
            </a:r>
            <a:r>
              <a:rPr lang="tr-TR" sz="1800" dirty="0">
                <a:solidFill>
                  <a:srgbClr val="C00000"/>
                </a:solidFill>
                <a:latin typeface="Calibri" pitchFamily="34" charset="0"/>
              </a:rPr>
              <a:t>:</a:t>
            </a:r>
            <a:r>
              <a:rPr lang="tr-TR" sz="1800" dirty="0">
                <a:latin typeface="Calibri" pitchFamily="34" charset="0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tr-TR" sz="1800" dirty="0">
                <a:latin typeface="Calibri" pitchFamily="34" charset="0"/>
              </a:rPr>
              <a:t>A</a:t>
            </a:r>
            <a:r>
              <a:rPr lang="en-US" sz="1800" dirty="0">
                <a:latin typeface="Calibri" pitchFamily="34" charset="0"/>
              </a:rPr>
              <a:t> cogeneration application can still be feasible provided that additional electric demand can be </a:t>
            </a:r>
            <a:r>
              <a:rPr lang="en-US" sz="1800" dirty="0">
                <a:solidFill>
                  <a:srgbClr val="7030A0"/>
                </a:solidFill>
                <a:latin typeface="Calibri" pitchFamily="34" charset="0"/>
              </a:rPr>
              <a:t>purchased from the utility </a:t>
            </a:r>
            <a:r>
              <a:rPr lang="en-US" sz="1800" dirty="0">
                <a:latin typeface="Calibri" pitchFamily="34" charset="0"/>
              </a:rPr>
              <a:t>at a reasonable price. </a:t>
            </a:r>
            <a:endParaRPr lang="tr-TR" sz="1800" dirty="0">
              <a:latin typeface="Calibri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latin typeface="Calibri" pitchFamily="34" charset="0"/>
              </a:rPr>
              <a:t>In this case, the voltage transformation and associated equipment cost may have to be taken care of by the plant.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tr-TR" sz="1800" dirty="0">
              <a:latin typeface="Calibri" pitchFamily="34" charset="0"/>
            </a:endParaRPr>
          </a:p>
          <a:p>
            <a:endParaRPr lang="en-CA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676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Sizing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14</a:t>
            </a:fld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6096000" y="3986470"/>
            <a:ext cx="6096000" cy="236988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When both electric and heat load factors are high, the sizing of the system should be based on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tr-TR" i="1" dirty="0">
                <a:solidFill>
                  <a:srgbClr val="7030A0"/>
                </a:solidFill>
                <a:latin typeface="Calibri" pitchFamily="34" charset="0"/>
              </a:rPr>
              <a:t>- </a:t>
            </a:r>
            <a:r>
              <a:rPr lang="en-US" i="1" dirty="0">
                <a:solidFill>
                  <a:srgbClr val="7030A0"/>
                </a:solidFill>
                <a:latin typeface="Calibri" pitchFamily="34" charset="0"/>
              </a:rPr>
              <a:t>peak electric demand </a:t>
            </a:r>
            <a:endParaRPr lang="tr-TR" i="1" dirty="0">
              <a:solidFill>
                <a:srgbClr val="7030A0"/>
              </a:solidFill>
              <a:latin typeface="Calibri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latin typeface="Calibri" pitchFamily="34" charset="0"/>
              </a:rPr>
              <a:t>if the use of a backup boiler is feasible. </a:t>
            </a:r>
            <a:endParaRPr lang="tr-TR" dirty="0">
              <a:latin typeface="Calibri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tr-TR" i="1" dirty="0">
                <a:solidFill>
                  <a:srgbClr val="7030A0"/>
                </a:solidFill>
                <a:latin typeface="Calibri" pitchFamily="34" charset="0"/>
              </a:rPr>
              <a:t>- </a:t>
            </a:r>
            <a:r>
              <a:rPr lang="en-US" i="1" dirty="0">
                <a:solidFill>
                  <a:srgbClr val="7030A0"/>
                </a:solidFill>
                <a:latin typeface="Calibri" pitchFamily="34" charset="0"/>
              </a:rPr>
              <a:t>peak thermal demand </a:t>
            </a:r>
            <a:endParaRPr lang="tr-TR" i="1" dirty="0">
              <a:solidFill>
                <a:srgbClr val="7030A0"/>
              </a:solidFill>
              <a:latin typeface="Calibri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latin typeface="Calibri" pitchFamily="34" charset="0"/>
              </a:rPr>
              <a:t>if the selling surplus electricity to utility is feasible.</a:t>
            </a:r>
            <a:endParaRPr lang="tr-TR" dirty="0">
              <a:latin typeface="Calibri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66" y="1828456"/>
            <a:ext cx="5795412" cy="2479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807278" y="2592719"/>
            <a:ext cx="270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C00000"/>
                </a:solidFill>
              </a:rPr>
              <a:t>Electric dispatch 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07278" y="3432472"/>
            <a:ext cx="270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C00000"/>
                </a:solidFill>
              </a:rPr>
              <a:t>Thermal dispatch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98615" y="4955207"/>
            <a:ext cx="2702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</a:rPr>
              <a:t>Thermal dispatch is more economical than electrical dispatch </a:t>
            </a:r>
            <a:endParaRPr lang="en-CA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49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058EF-5EDC-4440-BCAE-5FD49EC4E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</a:t>
            </a:r>
            <a:r>
              <a:rPr lang="en-US" dirty="0" err="1"/>
              <a:t>Mongstad</a:t>
            </a:r>
            <a:r>
              <a:rPr lang="en-US" dirty="0"/>
              <a:t> refinery energy project, Norway 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00380-FB46-476B-AEAF-40676D874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15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7E9874-5148-435C-A0FA-34E9B1026E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85"/>
          <a:stretch/>
        </p:blipFill>
        <p:spPr>
          <a:xfrm>
            <a:off x="780530" y="2101850"/>
            <a:ext cx="9771624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4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200" b="1" dirty="0"/>
              <a:t>Steam-turbıne cogeneratıon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931442"/>
            <a:ext cx="12192000" cy="225738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/>
              <a:t>A textile plant requires 4 kg/s of saturated steam at 2 MPa, which is extracted from the turbine of a cogeneration plant. Steam enters the turbine at 8 MPa and 500°C at a rate of 11 kg/s and leaves at 20 kPa. The extracted steam leaves the process heater as a saturated liquid and mixes with the </a:t>
            </a:r>
            <a:r>
              <a:rPr lang="en-US" sz="1800" dirty="0" err="1"/>
              <a:t>feedwater</a:t>
            </a:r>
            <a:r>
              <a:rPr lang="en-US" sz="1800" dirty="0"/>
              <a:t> at constant pressure. The mixture is pumped to the boiler pressure. Assuming an isentropic efficiency of 88% for the turbine, determine (a) the rate of process heat supply, (b) the net power output, and (c) the utilization factor of the plant and the electricity-to-heat ratio.</a:t>
            </a:r>
            <a:endParaRPr lang="en-CA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850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F4201A-9849-F625-D0FF-618760C292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8B734B-625C-3593-DDBE-7DDB0B7463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Introduction to NZB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81F7E2-0F0F-F9EE-18D0-A755F1ABC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demand across sectors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685EF9-8C8D-D303-31ED-450A598EDC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72"/>
          <a:stretch/>
        </p:blipFill>
        <p:spPr>
          <a:xfrm>
            <a:off x="1171933" y="2053998"/>
            <a:ext cx="9545731" cy="448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8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4B08F5-81F8-4E21-B441-65EFF09E2B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36600E-BBE0-4062-BF6E-AB21A7791F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Introduction to NZB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7F306F5-A6C7-4FB7-A494-56C74763A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India?</a:t>
            </a:r>
            <a:endParaRPr lang="en-IN" dirty="0"/>
          </a:p>
        </p:txBody>
      </p:sp>
      <p:pic>
        <p:nvPicPr>
          <p:cNvPr id="2050" name="Picture 2" descr="1-s2.0-S235248472101427X-gr2_lrg.jpg (2805×1228)">
            <a:extLst>
              <a:ext uri="{FF2B5EF4-FFF2-40B4-BE49-F238E27FC236}">
                <a16:creationId xmlns:a16="http://schemas.microsoft.com/office/drawing/2014/main" id="{145D2337-F375-4646-A05B-2846CDBA06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47764" y="1932896"/>
            <a:ext cx="5092695" cy="445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9DA1FC-566E-4038-ABFE-80D5A08176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123" r="3949" b="12624"/>
          <a:stretch/>
        </p:blipFill>
        <p:spPr>
          <a:xfrm>
            <a:off x="5323587" y="2668059"/>
            <a:ext cx="6720649" cy="263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0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A3DE10-C1FF-24F0-DC94-6FC7E46090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BB5EBC-EBEB-FF85-2671-528586F6098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Introduction to NZB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5186B6C-94CA-4057-FBC3-B6EF916B2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energy demand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9EBBBD-9836-4E22-F9F2-EDE20DA610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52" b="1875"/>
          <a:stretch/>
        </p:blipFill>
        <p:spPr>
          <a:xfrm>
            <a:off x="992820" y="2080914"/>
            <a:ext cx="9440912" cy="4310743"/>
          </a:xfrm>
          <a:prstGeom prst="rect">
            <a:avLst/>
          </a:prstGeom>
        </p:spPr>
      </p:pic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70D0853C-95C6-494D-BA7E-8F9F4D15FF38}"/>
              </a:ext>
            </a:extLst>
          </p:cNvPr>
          <p:cNvSpPr/>
          <p:nvPr/>
        </p:nvSpPr>
        <p:spPr>
          <a:xfrm>
            <a:off x="9949124" y="3658968"/>
            <a:ext cx="1919335" cy="866869"/>
          </a:xfrm>
          <a:prstGeom prst="wedgeEllipse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the problem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7649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Cogeneration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0685" y="1828456"/>
            <a:ext cx="10167581" cy="452789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000">
                <a:latin typeface="Calibri" pitchFamily="34" charset="0"/>
              </a:rPr>
              <a:t>Many industries require energy input in the form of heat, called </a:t>
            </a:r>
            <a:r>
              <a:rPr lang="en-US" sz="2000" b="1" i="1">
                <a:solidFill>
                  <a:srgbClr val="C00000"/>
                </a:solidFill>
                <a:latin typeface="Calibri" pitchFamily="34" charset="0"/>
              </a:rPr>
              <a:t>process heat</a:t>
            </a:r>
            <a:r>
              <a:rPr lang="en-US" sz="2000" i="1">
                <a:latin typeface="Calibri" pitchFamily="34" charset="0"/>
              </a:rPr>
              <a:t>. </a:t>
            </a:r>
            <a:r>
              <a:rPr lang="en-US" sz="2000">
                <a:latin typeface="Calibri" pitchFamily="34" charset="0"/>
              </a:rPr>
              <a:t>Process heat in these industries is usually supplied by steam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000">
                <a:solidFill>
                  <a:srgbClr val="7030A0"/>
                </a:solidFill>
                <a:latin typeface="Calibri" pitchFamily="34" charset="0"/>
              </a:rPr>
              <a:t>Industries that use large amounts of process heat also consume a large amount of electric power.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000">
                <a:solidFill>
                  <a:srgbClr val="7030A0"/>
                </a:solidFill>
                <a:latin typeface="Calibri" pitchFamily="34" charset="0"/>
              </a:rPr>
              <a:t>The result is a plant that produces electricity while meeting the process-heat requirements of certain industrial processes </a:t>
            </a:r>
            <a:r>
              <a:rPr lang="en-US" sz="2000">
                <a:solidFill>
                  <a:srgbClr val="3333FF"/>
                </a:solidFill>
                <a:latin typeface="Calibri" pitchFamily="34" charset="0"/>
              </a:rPr>
              <a:t>(</a:t>
            </a:r>
            <a:r>
              <a:rPr lang="en-US" sz="2000">
                <a:solidFill>
                  <a:srgbClr val="C00000"/>
                </a:solidFill>
                <a:latin typeface="Calibri" pitchFamily="34" charset="0"/>
              </a:rPr>
              <a:t>cogeneration plant</a:t>
            </a:r>
            <a:r>
              <a:rPr lang="en-US" sz="2000">
                <a:solidFill>
                  <a:srgbClr val="3333FF"/>
                </a:solidFill>
                <a:latin typeface="Calibri" pitchFamily="34" charset="0"/>
              </a:rPr>
              <a:t>)</a:t>
            </a:r>
            <a:endParaRPr lang="tr-TR" sz="2000">
              <a:solidFill>
                <a:srgbClr val="3333FF"/>
              </a:solidFill>
              <a:latin typeface="Calibri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000" b="1">
                <a:solidFill>
                  <a:srgbClr val="CC00CC"/>
                </a:solidFill>
                <a:latin typeface="Calibri" pitchFamily="34" charset="0"/>
              </a:rPr>
              <a:t>Cogeneration:</a:t>
            </a:r>
            <a:r>
              <a:rPr lang="en-US" sz="2000">
                <a:latin typeface="Calibri" pitchFamily="34" charset="0"/>
              </a:rPr>
              <a:t> The production of more than one useful form of energy (such as process heat and electric power) from the same energy source.</a:t>
            </a:r>
            <a:endParaRPr lang="en-US" sz="2000" i="1">
              <a:solidFill>
                <a:srgbClr val="3333FF"/>
              </a:solidFill>
              <a:latin typeface="Calibri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CA" sz="20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857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40C8A4-FB2C-45F0-801B-97D3123883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E1A85-8D53-4B55-B72C-0F28D193A2B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Introduction to NZB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E35673-13B1-4471-97C5-CF6237837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India?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18D64A-60B3-4598-A219-FBBEDA0AA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1828456"/>
            <a:ext cx="8401175" cy="503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78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2BB483-53EA-4D20-9DB7-953959EBC3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C9208-7192-4E2B-9EC7-C89A64BA770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Introduction to NZB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E105D02-BBE6-40F7-A127-5C380E94D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End use intensity global and across countries</a:t>
            </a:r>
          </a:p>
        </p:txBody>
      </p:sp>
      <p:pic>
        <p:nvPicPr>
          <p:cNvPr id="3074" name="Picture 2" descr="https://ars.els-cdn.com/content/image/1-s2.0-S235248472101427X-gr5_lrg.jpg">
            <a:extLst>
              <a:ext uri="{FF2B5EF4-FFF2-40B4-BE49-F238E27FC236}">
                <a16:creationId xmlns:a16="http://schemas.microsoft.com/office/drawing/2014/main" id="{A77D116A-C316-4C11-A953-7DCD2151E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097" y="1979823"/>
            <a:ext cx="6534695" cy="455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40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9B4EF-72D9-49B7-B98E-C41BBFD59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HVAC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9B49A-21F0-45CE-9465-C55EF8EB0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233" y="2233612"/>
            <a:ext cx="3809076" cy="398621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/>
              <a:t>World's air conditioners and fans – 10% global electricity consumption. 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/>
              <a:t>Energy demand for space cooling has risen at an average pace of 4% per year since 2000, twice as quickly as for lighting or water heating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/>
              <a:t>Higher energy consumption for space cooling particularly affects peak electricity demand, especially during hot days when equipment is used at full capacity.</a:t>
            </a:r>
            <a:endParaRPr lang="en-CA" sz="2400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EA7026-502B-48CF-A80D-F0B0C1F82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BC4E78-289E-410F-BC26-75C81E817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22</a:t>
            </a:fld>
            <a:endParaRPr lang="en-IN"/>
          </a:p>
        </p:txBody>
      </p:sp>
      <p:pic>
        <p:nvPicPr>
          <p:cNvPr id="6" name="Google Shape;114;p3" descr="Infographic: China and India Drive Global Demand for Air Conditioning | Statista">
            <a:extLst>
              <a:ext uri="{FF2B5EF4-FFF2-40B4-BE49-F238E27FC236}">
                <a16:creationId xmlns:a16="http://schemas.microsoft.com/office/drawing/2014/main" id="{B26EE440-A393-4615-9CC8-CCA4F4A50C7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18164"/>
          <a:stretch/>
        </p:blipFill>
        <p:spPr>
          <a:xfrm>
            <a:off x="4392414" y="475135"/>
            <a:ext cx="7799586" cy="63828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001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678DE-2CFC-4039-AB82-389BAC96A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we need HVAC system?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8BF5E6-DF8A-4EC4-9875-EEDBEC5AE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66730-2A6B-4969-ABF4-3C326D7E1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23</a:t>
            </a:fld>
            <a:endParaRPr lang="en-IN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FBF98A3-8118-4D1B-95C9-E1E3C6F7B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797" y="2211479"/>
            <a:ext cx="3177310" cy="3260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3 Dikdörtgen">
            <a:extLst>
              <a:ext uri="{FF2B5EF4-FFF2-40B4-BE49-F238E27FC236}">
                <a16:creationId xmlns:a16="http://schemas.microsoft.com/office/drawing/2014/main" id="{11E39D3D-62D5-4505-8E05-0C554091C36F}"/>
              </a:ext>
            </a:extLst>
          </p:cNvPr>
          <p:cNvSpPr/>
          <p:nvPr/>
        </p:nvSpPr>
        <p:spPr>
          <a:xfrm>
            <a:off x="0" y="5583713"/>
            <a:ext cx="325210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Most animals come into this world with built-in insulation, but human beings come with a delicate skin. </a:t>
            </a:r>
            <a:endParaRPr lang="tr-TR" sz="2000" dirty="0">
              <a:solidFill>
                <a:srgbClr val="0000FF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572DBC3-F673-422B-886C-50ED8531E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71658" y="2066932"/>
            <a:ext cx="4845635" cy="3405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3 Dikdörtgen">
            <a:extLst>
              <a:ext uri="{FF2B5EF4-FFF2-40B4-BE49-F238E27FC236}">
                <a16:creationId xmlns:a16="http://schemas.microsoft.com/office/drawing/2014/main" id="{1AA70536-6A64-4505-A45A-967035DD3E95}"/>
              </a:ext>
            </a:extLst>
          </p:cNvPr>
          <p:cNvSpPr/>
          <p:nvPr/>
        </p:nvSpPr>
        <p:spPr>
          <a:xfrm>
            <a:off x="4538518" y="5534561"/>
            <a:ext cx="311496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Two fast-dancing people supply more heat to a room than a 1-kW resistance heater. </a:t>
            </a:r>
            <a:endParaRPr lang="tr-TR" sz="2000" dirty="0">
              <a:solidFill>
                <a:srgbClr val="0000FF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788F982-EEAA-4113-9A36-95FA0D195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44218" y="1917415"/>
            <a:ext cx="2824510" cy="3666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3 Dikdörtgen">
            <a:extLst>
              <a:ext uri="{FF2B5EF4-FFF2-40B4-BE49-F238E27FC236}">
                <a16:creationId xmlns:a16="http://schemas.microsoft.com/office/drawing/2014/main" id="{72E3B991-A2F5-4067-AFE3-9D1D95BACA3A}"/>
              </a:ext>
            </a:extLst>
          </p:cNvPr>
          <p:cNvSpPr/>
          <p:nvPr/>
        </p:nvSpPr>
        <p:spPr>
          <a:xfrm>
            <a:off x="8382000" y="5705812"/>
            <a:ext cx="381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Mechanisms of heat loss from the human body and relative magnitudes for a resting person. </a:t>
            </a:r>
            <a:endParaRPr lang="tr-TR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86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4046CA-FA3A-4F4E-A8FE-A9799C9336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7F78B9-8590-4EAD-92E6-E08B131D1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Comfort Chart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FF8811-9CD1-4B5E-801D-9C20FDEA1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3572"/>
            <a:ext cx="7521763" cy="4714428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2155AF2-4B3B-4301-9B7F-28A6C0CD8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68122" y="2436211"/>
            <a:ext cx="3168367" cy="3312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9F8E9C-C304-4132-A919-5181955ED283}"/>
              </a:ext>
            </a:extLst>
          </p:cNvPr>
          <p:cNvSpPr/>
          <p:nvPr/>
        </p:nvSpPr>
        <p:spPr>
          <a:xfrm>
            <a:off x="8742086" y="5798145"/>
            <a:ext cx="17918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A thermally comfortable environment.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559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7A80B3-931E-4BE9-BFA2-423C8BAEF2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7270F-D538-4795-AEED-2014898D9CE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Strategies for Space Cooling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EE0FFD-95C3-4335-A191-2FF1B257A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Thermal comfort</a:t>
            </a:r>
          </a:p>
        </p:txBody>
      </p:sp>
      <p:pic>
        <p:nvPicPr>
          <p:cNvPr id="6" name="Picture 2" descr="Factors affecting human thermal comfort">
            <a:extLst>
              <a:ext uri="{FF2B5EF4-FFF2-40B4-BE49-F238E27FC236}">
                <a16:creationId xmlns:a16="http://schemas.microsoft.com/office/drawing/2014/main" id="{0F6F91BD-5320-48DF-9D32-F5843B597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106" y="1978602"/>
            <a:ext cx="4618812" cy="474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84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7EDC6-FF32-4FD2-89DF-55994B633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Purpose of HVAC system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F0772-6944-4E8F-8B10-94CA0849A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200000"/>
              </a:lnSpc>
              <a:buNone/>
            </a:pPr>
            <a:r>
              <a:rPr lang="en-US" altLang="en-US" dirty="0">
                <a:solidFill>
                  <a:srgbClr val="0000CC"/>
                </a:solidFill>
              </a:rPr>
              <a:t>The purpose of comfort air conditioning is to provide an artificial environment in a given volume irrespective of ambient conditions as required for comfort and welfare of occupants by controlling dry-bulb temperature (DBT), humidity, air movement, cleanliness, noise level, etc.</a:t>
            </a:r>
          </a:p>
          <a:p>
            <a:pPr>
              <a:lnSpc>
                <a:spcPct val="200000"/>
              </a:lnSpc>
            </a:pPr>
            <a:endParaRPr lang="en-IN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FB086A-DF94-487A-A9CE-03BC91328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A1216C-928C-4E7B-A476-FBFD95D3E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366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7A942-FA54-4FEA-8AF3-736CBEB2A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Refences 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C435B-FB12-43BE-A804-1E9DC13E7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659" y="2277835"/>
            <a:ext cx="11007634" cy="3986213"/>
          </a:xfrm>
        </p:spPr>
        <p:txBody>
          <a:bodyPr>
            <a:normAutofit/>
          </a:bodyPr>
          <a:lstStyle/>
          <a:p>
            <a:r>
              <a:rPr lang="en-US" sz="1800"/>
              <a:t>Introduction to Pinch Technology, </a:t>
            </a:r>
            <a:r>
              <a:rPr lang="en-US" sz="1800" err="1"/>
              <a:t>Rokni</a:t>
            </a:r>
            <a:r>
              <a:rPr lang="en-US" sz="1800"/>
              <a:t>, Masoud, DTU</a:t>
            </a:r>
          </a:p>
          <a:p>
            <a:r>
              <a:rPr lang="en-IN" sz="1800"/>
              <a:t>https://www.youtube.com/watch?v=MQejghnZj_w&amp;list=PL_UhBh-E8IOLmkctKJng1EmQru3RDZyV7&amp;index=8 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3D9D5-29DF-4DBB-A3C3-6F71D9AE6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66D63-8A0F-4B31-BA19-1E32503D6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02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28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049" y="2624137"/>
            <a:ext cx="4606875" cy="329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20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Cogeneration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4970" y="2190749"/>
            <a:ext cx="5993822" cy="398621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latin typeface="Calibri" pitchFamily="34" charset="0"/>
              </a:rPr>
              <a:t>Higher efficiency – lesser fuel – lesser loss – lesser pollution 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latin typeface="Calibri" pitchFamily="34" charset="0"/>
              </a:rPr>
              <a:t>A combination of power production and heating/cooling can also be used in a cogeneration scheme. </a:t>
            </a:r>
            <a:endParaRPr lang="tr-TR" sz="2000">
              <a:latin typeface="Calibri" pitchFamily="34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latin typeface="Calibri" pitchFamily="34" charset="0"/>
              </a:rPr>
              <a:t>It is called </a:t>
            </a:r>
            <a:r>
              <a:rPr lang="en-US" sz="2000" err="1">
                <a:solidFill>
                  <a:srgbClr val="C00000"/>
                </a:solidFill>
                <a:latin typeface="Calibri" pitchFamily="34" charset="0"/>
              </a:rPr>
              <a:t>trigeneration</a:t>
            </a:r>
            <a:r>
              <a:rPr lang="en-US" sz="2000">
                <a:latin typeface="Calibri" pitchFamily="34" charset="0"/>
              </a:rPr>
              <a:t> if three useful forms of energy (such as electric power, process heat, and cooling) are produced from the same energy source. </a:t>
            </a:r>
            <a:endParaRPr lang="tr-TR" sz="2000">
              <a:latin typeface="Calibri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3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59" y="1864517"/>
            <a:ext cx="353377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1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Cogeneration Schemes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63" y="1856620"/>
            <a:ext cx="6787353" cy="500138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tr-TR" sz="1800">
                <a:solidFill>
                  <a:srgbClr val="C00000"/>
                </a:solidFill>
                <a:latin typeface="Calibri" pitchFamily="34" charset="0"/>
              </a:rPr>
              <a:t>Topping cycle </a:t>
            </a:r>
            <a:r>
              <a:rPr lang="en-US" sz="1800">
                <a:latin typeface="Calibri" pitchFamily="34" charset="0"/>
              </a:rPr>
              <a:t>is most commonly used. It is particularly suitable when the electric demand of the facility is greater than the thermal demand</a:t>
            </a:r>
            <a:r>
              <a:rPr lang="tr-TR" sz="1800">
                <a:latin typeface="Calibri" pitchFamily="34" charset="0"/>
              </a:rPr>
              <a:t>, </a:t>
            </a:r>
            <a:r>
              <a:rPr lang="en-US" sz="1800">
                <a:latin typeface="Calibri" pitchFamily="34" charset="0"/>
              </a:rPr>
              <a:t>and the process heat temperature requirements are not high. </a:t>
            </a:r>
            <a:endParaRPr lang="tr-TR" sz="1800">
              <a:latin typeface="Calibri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tr-TR" sz="1800">
                <a:solidFill>
                  <a:srgbClr val="C00000"/>
                </a:solidFill>
                <a:latin typeface="Calibri" pitchFamily="34" charset="0"/>
              </a:rPr>
              <a:t>Bottoming cyle </a:t>
            </a:r>
            <a:r>
              <a:rPr lang="en-US" sz="1800">
                <a:latin typeface="Calibri" pitchFamily="34" charset="0"/>
              </a:rPr>
              <a:t>is particularly suitable when the plant needs process heat at a high temperature. Some examples include steel reheat furnaces, clay and glass kilns and aluminum </a:t>
            </a:r>
            <a:r>
              <a:rPr lang="en-US" sz="1800" err="1">
                <a:latin typeface="Calibri" pitchFamily="34" charset="0"/>
              </a:rPr>
              <a:t>remelt</a:t>
            </a:r>
            <a:r>
              <a:rPr lang="en-US" sz="1800">
                <a:latin typeface="Calibri" pitchFamily="34" charset="0"/>
              </a:rPr>
              <a:t> furnaces</a:t>
            </a:r>
            <a:r>
              <a:rPr lang="tr-TR" sz="1800">
                <a:latin typeface="Calibri" pitchFamily="34" charset="0"/>
              </a:rPr>
              <a:t>.</a:t>
            </a:r>
            <a:endParaRPr lang="en-IN" sz="1800">
              <a:latin typeface="Calibri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>
                <a:latin typeface="Calibri" pitchFamily="34" charset="0"/>
              </a:rPr>
              <a:t>The power cycle is also called </a:t>
            </a:r>
            <a:r>
              <a:rPr lang="en-US" sz="1800">
                <a:solidFill>
                  <a:srgbClr val="C00000"/>
                </a:solidFill>
                <a:latin typeface="Calibri" pitchFamily="34" charset="0"/>
              </a:rPr>
              <a:t>prime mover</a:t>
            </a:r>
            <a:r>
              <a:rPr lang="en-US" sz="1800">
                <a:latin typeface="Calibri" pitchFamily="34" charset="0"/>
              </a:rPr>
              <a:t>. </a:t>
            </a:r>
            <a:endParaRPr lang="tr-TR" sz="1800">
              <a:latin typeface="Calibri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>
                <a:latin typeface="Calibri" pitchFamily="34" charset="0"/>
              </a:rPr>
              <a:t>Steam-turbine (Rankine) cycle, a gas-turbine (Brayton) cycle, a combined cycle (combination of Rankine and Brayton cycles), an internal combustion engine</a:t>
            </a:r>
            <a:endParaRPr lang="tr-TR" sz="1800">
              <a:latin typeface="Calibri" pitchFamily="34" charset="0"/>
            </a:endParaRPr>
          </a:p>
          <a:p>
            <a:pPr>
              <a:spcBef>
                <a:spcPts val="0"/>
              </a:spcBef>
            </a:pPr>
            <a:endParaRPr lang="en-CA" sz="18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4</a:t>
            </a:fld>
            <a:endParaRPr lang="en-CA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01516" y="2590800"/>
            <a:ext cx="5376321" cy="3737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5361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600" b="1"/>
              <a:t>Steam-turbıne cogeneratıon</a:t>
            </a:r>
            <a:endParaRPr lang="en-CA" sz="32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5</a:t>
            </a:fld>
            <a:endParaRPr lang="en-CA"/>
          </a:p>
        </p:txBody>
      </p:sp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2" cstate="print"/>
          <a:srcRect b="15260"/>
          <a:stretch>
            <a:fillRect/>
          </a:stretch>
        </p:blipFill>
        <p:spPr bwMode="auto">
          <a:xfrm>
            <a:off x="219075" y="1818823"/>
            <a:ext cx="4451985" cy="5039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22408" y="2837454"/>
            <a:ext cx="63436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5921" y="4105962"/>
            <a:ext cx="3390900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6360465" y="5554128"/>
            <a:ext cx="466753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C00000"/>
                </a:solidFill>
              </a:rPr>
              <a:t>Ideal since not suitable for load variation</a:t>
            </a:r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7345623" y="2263725"/>
            <a:ext cx="278119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C00000"/>
                </a:solidFill>
              </a:rPr>
              <a:t>Utilization factor</a:t>
            </a:r>
          </a:p>
        </p:txBody>
      </p:sp>
    </p:spTree>
    <p:extLst>
      <p:ext uri="{BB962C8B-B14F-4D97-AF65-F5344CB8AC3E}">
        <p14:creationId xmlns:p14="http://schemas.microsoft.com/office/powerpoint/2010/main" val="251299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490" y="466343"/>
            <a:ext cx="6766977" cy="1362113"/>
          </a:xfrm>
        </p:spPr>
        <p:txBody>
          <a:bodyPr/>
          <a:lstStyle/>
          <a:p>
            <a:r>
              <a:rPr lang="en-US"/>
              <a:t>Cogeneration plant with adjustable loads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28456"/>
            <a:ext cx="7135467" cy="4893019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>
                <a:latin typeface="Calibri" pitchFamily="34" charset="0"/>
              </a:rPr>
              <a:t>At times of </a:t>
            </a:r>
            <a:r>
              <a:rPr lang="en-US" sz="1800">
                <a:solidFill>
                  <a:srgbClr val="C00000"/>
                </a:solidFill>
                <a:latin typeface="Calibri" pitchFamily="34" charset="0"/>
              </a:rPr>
              <a:t>high demand for process heat</a:t>
            </a:r>
            <a:r>
              <a:rPr lang="en-US" sz="1800">
                <a:latin typeface="Calibri" pitchFamily="34" charset="0"/>
              </a:rPr>
              <a:t>, all the steam is routed to the process-heating units and none to the condenser (</a:t>
            </a:r>
            <a:r>
              <a:rPr lang="en-US" sz="1800" i="1">
                <a:solidFill>
                  <a:srgbClr val="C00000"/>
                </a:solidFill>
                <a:latin typeface="Calibri" pitchFamily="34" charset="0"/>
              </a:rPr>
              <a:t>m</a:t>
            </a:r>
            <a:r>
              <a:rPr lang="en-US" sz="1800" baseline="-25000">
                <a:solidFill>
                  <a:srgbClr val="C00000"/>
                </a:solidFill>
                <a:latin typeface="Calibri" pitchFamily="34" charset="0"/>
              </a:rPr>
              <a:t>7</a:t>
            </a:r>
            <a:r>
              <a:rPr lang="en-US" sz="1800">
                <a:solidFill>
                  <a:srgbClr val="C00000"/>
                </a:solidFill>
                <a:latin typeface="Calibri" pitchFamily="34" charset="0"/>
              </a:rPr>
              <a:t>= 0</a:t>
            </a:r>
            <a:r>
              <a:rPr lang="en-US" sz="1800">
                <a:latin typeface="Calibri" pitchFamily="34" charset="0"/>
              </a:rPr>
              <a:t>). The waste heat is zero in this mode.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>
                <a:latin typeface="Calibri" pitchFamily="34" charset="0"/>
              </a:rPr>
              <a:t>If this is not sufficient, some steam leaving the boiler is throttled by an expansion or pressure-reducing valve and directed to the process-heating unit.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>
                <a:solidFill>
                  <a:srgbClr val="C00000"/>
                </a:solidFill>
                <a:latin typeface="Calibri" pitchFamily="34" charset="0"/>
              </a:rPr>
              <a:t>Maximum process heating </a:t>
            </a:r>
            <a:r>
              <a:rPr lang="en-US" sz="1800">
                <a:latin typeface="Calibri" pitchFamily="34" charset="0"/>
              </a:rPr>
              <a:t>is realized when all the steam leaving the boiler passes through the</a:t>
            </a:r>
            <a:r>
              <a:rPr lang="tr-TR" sz="1800">
                <a:latin typeface="Calibri" pitchFamily="34" charset="0"/>
              </a:rPr>
              <a:t> valve</a:t>
            </a:r>
            <a:r>
              <a:rPr lang="en-US" sz="1800">
                <a:latin typeface="Calibri" pitchFamily="34" charset="0"/>
              </a:rPr>
              <a:t> (</a:t>
            </a:r>
            <a:r>
              <a:rPr lang="en-US" sz="1800" i="1">
                <a:solidFill>
                  <a:srgbClr val="C00000"/>
                </a:solidFill>
                <a:latin typeface="Calibri" pitchFamily="34" charset="0"/>
              </a:rPr>
              <a:t>m</a:t>
            </a:r>
            <a:r>
              <a:rPr lang="en-US" sz="1800" baseline="-25000">
                <a:solidFill>
                  <a:srgbClr val="C00000"/>
                </a:solidFill>
                <a:latin typeface="Calibri" pitchFamily="34" charset="0"/>
              </a:rPr>
              <a:t>5</a:t>
            </a:r>
            <a:r>
              <a:rPr lang="en-US" sz="1800">
                <a:solidFill>
                  <a:srgbClr val="C00000"/>
                </a:solidFill>
                <a:latin typeface="Calibri" pitchFamily="34" charset="0"/>
              </a:rPr>
              <a:t>= </a:t>
            </a:r>
            <a:r>
              <a:rPr lang="en-US" sz="1800" i="1">
                <a:solidFill>
                  <a:srgbClr val="C00000"/>
                </a:solidFill>
                <a:latin typeface="Calibri" pitchFamily="34" charset="0"/>
              </a:rPr>
              <a:t>m</a:t>
            </a:r>
            <a:r>
              <a:rPr lang="en-US" sz="1800" baseline="-25000">
                <a:solidFill>
                  <a:srgbClr val="C00000"/>
                </a:solidFill>
                <a:latin typeface="Calibri" pitchFamily="34" charset="0"/>
              </a:rPr>
              <a:t>4</a:t>
            </a:r>
            <a:r>
              <a:rPr lang="en-US" sz="1800">
                <a:latin typeface="Calibri" pitchFamily="34" charset="0"/>
              </a:rPr>
              <a:t>). No power is produced in this mode.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>
                <a:latin typeface="Calibri" pitchFamily="34" charset="0"/>
              </a:rPr>
              <a:t>When there is </a:t>
            </a:r>
            <a:r>
              <a:rPr lang="en-US" sz="1800">
                <a:solidFill>
                  <a:srgbClr val="C00000"/>
                </a:solidFill>
                <a:latin typeface="Calibri" pitchFamily="34" charset="0"/>
              </a:rPr>
              <a:t>no demand for process heat</a:t>
            </a:r>
            <a:r>
              <a:rPr lang="en-US" sz="1800">
                <a:latin typeface="Calibri" pitchFamily="34" charset="0"/>
              </a:rPr>
              <a:t>, all the steam passes through the turbine and the condenser (</a:t>
            </a:r>
            <a:r>
              <a:rPr lang="en-US" sz="1800" i="1">
                <a:solidFill>
                  <a:srgbClr val="C00000"/>
                </a:solidFill>
                <a:latin typeface="Calibri" pitchFamily="34" charset="0"/>
              </a:rPr>
              <a:t>m</a:t>
            </a:r>
            <a:r>
              <a:rPr lang="en-US" sz="1800" baseline="-25000">
                <a:solidFill>
                  <a:srgbClr val="C00000"/>
                </a:solidFill>
                <a:latin typeface="Calibri" pitchFamily="34" charset="0"/>
              </a:rPr>
              <a:t>5</a:t>
            </a:r>
            <a:r>
              <a:rPr lang="en-US" sz="1800">
                <a:solidFill>
                  <a:srgbClr val="C00000"/>
                </a:solidFill>
                <a:latin typeface="Calibri" pitchFamily="34" charset="0"/>
              </a:rPr>
              <a:t>=</a:t>
            </a:r>
            <a:r>
              <a:rPr lang="en-US" sz="1800" i="1">
                <a:solidFill>
                  <a:srgbClr val="C00000"/>
                </a:solidFill>
                <a:latin typeface="Calibri" pitchFamily="34" charset="0"/>
              </a:rPr>
              <a:t>m</a:t>
            </a:r>
            <a:r>
              <a:rPr lang="en-US" sz="1800" baseline="-25000">
                <a:solidFill>
                  <a:srgbClr val="C00000"/>
                </a:solidFill>
                <a:latin typeface="Calibri" pitchFamily="34" charset="0"/>
              </a:rPr>
              <a:t>6</a:t>
            </a:r>
            <a:r>
              <a:rPr lang="en-US" sz="1800">
                <a:solidFill>
                  <a:srgbClr val="C00000"/>
                </a:solidFill>
                <a:latin typeface="Calibri" pitchFamily="34" charset="0"/>
              </a:rPr>
              <a:t>=0</a:t>
            </a:r>
            <a:r>
              <a:rPr lang="en-US" sz="1800">
                <a:latin typeface="Calibri" pitchFamily="34" charset="0"/>
              </a:rPr>
              <a:t>), and the cogeneration plant operates as an ordinary steam power plant.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6</a:t>
            </a:fld>
            <a:endParaRPr lang="en-CA"/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2" cstate="print"/>
          <a:srcRect b="15982"/>
          <a:stretch>
            <a:fillRect/>
          </a:stretch>
        </p:blipFill>
        <p:spPr bwMode="auto">
          <a:xfrm>
            <a:off x="7135467" y="-1"/>
            <a:ext cx="5056534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8226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600" b="1"/>
              <a:t>Gas-turbıne cogeneratıon</a:t>
            </a:r>
            <a:endParaRPr lang="en-CA" sz="3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25624"/>
            <a:ext cx="7397087" cy="5032376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US" sz="1800">
                <a:latin typeface="Calibri" pitchFamily="34" charset="0"/>
              </a:rPr>
              <a:t>Heat is rejected to the atmosphere at a high temperature (300</a:t>
            </a:r>
            <a:r>
              <a:rPr lang="en-US" sz="1800">
                <a:latin typeface="Calibri" pitchFamily="34" charset="0"/>
                <a:sym typeface="Symbol"/>
              </a:rPr>
              <a:t> </a:t>
            </a:r>
            <a:r>
              <a:rPr lang="en-US" sz="1800">
                <a:latin typeface="Calibri" pitchFamily="34" charset="0"/>
              </a:rPr>
              <a:t>to 400</a:t>
            </a:r>
            <a:r>
              <a:rPr lang="en-US" sz="1800">
                <a:latin typeface="Calibri" pitchFamily="34" charset="0"/>
                <a:sym typeface="Symbol"/>
              </a:rPr>
              <a:t></a:t>
            </a:r>
            <a:r>
              <a:rPr lang="en-US" sz="1800">
                <a:latin typeface="Calibri" pitchFamily="34" charset="0"/>
              </a:rPr>
              <a:t>C) which makes this plant very suitable for cogeneration applications. </a:t>
            </a: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US" sz="1800">
                <a:latin typeface="Calibri" pitchFamily="34" charset="0"/>
              </a:rPr>
              <a:t>Steam is usually taken at an intermediate stage in the turbine or from the outlet of the boiler so that the temperature is sufficiently high for process heating. </a:t>
            </a: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US" sz="1800">
                <a:latin typeface="Calibri" pitchFamily="34" charset="0"/>
              </a:rPr>
              <a:t>Multiple process heating at high temperature</a:t>
            </a: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tr-TR" sz="1800">
                <a:solidFill>
                  <a:srgbClr val="C00000"/>
                </a:solidFill>
                <a:latin typeface="Calibri" pitchFamily="34" charset="0"/>
              </a:rPr>
              <a:t>A</a:t>
            </a:r>
            <a:r>
              <a:rPr lang="en-US" sz="1800" err="1">
                <a:solidFill>
                  <a:srgbClr val="C00000"/>
                </a:solidFill>
                <a:latin typeface="Calibri" pitchFamily="34" charset="0"/>
              </a:rPr>
              <a:t>dvantages</a:t>
            </a:r>
            <a:r>
              <a:rPr lang="en-US" sz="1800">
                <a:solidFill>
                  <a:srgbClr val="C00000"/>
                </a:solidFill>
                <a:latin typeface="Calibri" pitchFamily="34" charset="0"/>
              </a:rPr>
              <a:t> </a:t>
            </a:r>
            <a:r>
              <a:rPr lang="tr-TR" sz="1800">
                <a:solidFill>
                  <a:srgbClr val="C00000"/>
                </a:solidFill>
                <a:latin typeface="Calibri" pitchFamily="34" charset="0"/>
              </a:rPr>
              <a:t>:</a:t>
            </a:r>
            <a:r>
              <a:rPr lang="en-US" sz="1800">
                <a:latin typeface="Calibri" pitchFamily="34" charset="0"/>
              </a:rPr>
              <a:t> </a:t>
            </a:r>
            <a:r>
              <a:rPr lang="tr-TR" sz="1800">
                <a:latin typeface="Calibri" pitchFamily="34" charset="0"/>
              </a:rPr>
              <a:t>S</a:t>
            </a:r>
            <a:r>
              <a:rPr lang="en-US" sz="1800" err="1">
                <a:latin typeface="Calibri" pitchFamily="34" charset="0"/>
              </a:rPr>
              <a:t>impler</a:t>
            </a:r>
            <a:r>
              <a:rPr lang="en-US" sz="1800">
                <a:latin typeface="Calibri" pitchFamily="34" charset="0"/>
              </a:rPr>
              <a:t>, easier and quicker to install and operate, and cheaper compared to steam power based cogeneration. </a:t>
            </a:r>
            <a:endParaRPr lang="en-CA" sz="18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7</a:t>
            </a:fld>
            <a:endParaRPr lang="en-CA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54922" y="2362009"/>
            <a:ext cx="4937078" cy="387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0073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600" b="1"/>
              <a:t>Dıesel-engıne cogeneratıon</a:t>
            </a:r>
            <a:endParaRPr lang="en-CA" sz="3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28456"/>
            <a:ext cx="12191999" cy="398621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tr-TR" sz="1800" i="1">
                <a:solidFill>
                  <a:srgbClr val="C00000"/>
                </a:solidFill>
                <a:latin typeface="Calibri" pitchFamily="34" charset="0"/>
              </a:rPr>
              <a:t>Fuel:</a:t>
            </a:r>
            <a:r>
              <a:rPr lang="tr-TR" sz="1800" i="1">
                <a:latin typeface="Calibri" pitchFamily="34" charset="0"/>
              </a:rPr>
              <a:t> </a:t>
            </a:r>
            <a:r>
              <a:rPr lang="en-US" sz="1800" i="1">
                <a:latin typeface="Calibri" pitchFamily="34" charset="0"/>
              </a:rPr>
              <a:t>relatively inexpensive heavy fuel oil, a low-grade product of oil refineries.</a:t>
            </a:r>
            <a:r>
              <a:rPr lang="tr-TR" sz="1800" i="1">
                <a:latin typeface="Calibri" pitchFamily="34" charset="0"/>
              </a:rPr>
              <a:t> Natural gas is also used.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tr-TR" sz="1800" i="1">
                <a:solidFill>
                  <a:srgbClr val="C00000"/>
                </a:solidFill>
                <a:latin typeface="Calibri" pitchFamily="34" charset="0"/>
              </a:rPr>
              <a:t>Set up time:</a:t>
            </a:r>
            <a:r>
              <a:rPr lang="tr-TR" sz="1800" i="1">
                <a:latin typeface="Calibri" pitchFamily="34" charset="0"/>
              </a:rPr>
              <a:t> </a:t>
            </a:r>
            <a:r>
              <a:rPr lang="en-US" sz="1800" i="1">
                <a:latin typeface="Calibri" pitchFamily="34" charset="0"/>
              </a:rPr>
              <a:t>Diesel engine power plants can be set up quickly, normally in less than </a:t>
            </a:r>
            <a:r>
              <a:rPr lang="tr-TR" sz="1800" i="1">
                <a:latin typeface="Calibri" pitchFamily="34" charset="0"/>
              </a:rPr>
              <a:t>12</a:t>
            </a:r>
            <a:r>
              <a:rPr lang="en-US" sz="1800" i="1">
                <a:latin typeface="Calibri" pitchFamily="34" charset="0"/>
              </a:rPr>
              <a:t> months, to generate hundreds of megawatts of </a:t>
            </a:r>
            <a:r>
              <a:rPr lang="tr-TR" sz="1800" i="1">
                <a:latin typeface="Calibri" pitchFamily="34" charset="0"/>
              </a:rPr>
              <a:t>power.</a:t>
            </a:r>
            <a:r>
              <a:rPr lang="en-US" sz="1800" i="1">
                <a:latin typeface="Calibri" pitchFamily="34" charset="0"/>
              </a:rPr>
              <a:t> </a:t>
            </a:r>
            <a:endParaRPr lang="tr-TR" sz="1800" i="1">
              <a:latin typeface="Calibri" pitchFamily="34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endParaRPr lang="en-CA" sz="1800"/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endParaRPr lang="en-CA" sz="18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8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3D1C0D-60F8-44CB-95E9-8EDB3F5D0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382" y="3876675"/>
            <a:ext cx="6214617" cy="30043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3CB4BE-5A99-4D5E-86E7-D3C51B726B21}"/>
              </a:ext>
            </a:extLst>
          </p:cNvPr>
          <p:cNvSpPr/>
          <p:nvPr/>
        </p:nvSpPr>
        <p:spPr>
          <a:xfrm>
            <a:off x="-1524" y="2943225"/>
            <a:ext cx="5978906" cy="3975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700">
                <a:solidFill>
                  <a:srgbClr val="C00000"/>
                </a:solidFill>
                <a:latin typeface="Calibri" pitchFamily="34" charset="0"/>
              </a:rPr>
              <a:t>Power capacity:</a:t>
            </a:r>
            <a:r>
              <a:rPr lang="tr-TR" sz="1700">
                <a:latin typeface="Calibri" pitchFamily="34" charset="0"/>
              </a:rPr>
              <a:t> </a:t>
            </a:r>
            <a:r>
              <a:rPr lang="en-US" sz="1700">
                <a:latin typeface="Calibri" pitchFamily="34" charset="0"/>
              </a:rPr>
              <a:t>Reciprocation engines are mostly employed in low and medium power generation units. 50 kW to 10 MW - natural gas, 50 kW to 50 MW - light diesel fuel, 2.5 MW to 50MW - heavy fuel oil</a:t>
            </a:r>
            <a:endParaRPr lang="en-IN" sz="1700">
              <a:latin typeface="Calibri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700">
                <a:solidFill>
                  <a:srgbClr val="C00000"/>
                </a:solidFill>
                <a:latin typeface="Calibri" pitchFamily="34" charset="0"/>
              </a:rPr>
              <a:t>Sources of waste heat:</a:t>
            </a:r>
            <a:r>
              <a:rPr lang="tr-TR" sz="1700">
                <a:latin typeface="Calibri" pitchFamily="34" charset="0"/>
              </a:rPr>
              <a:t> E</a:t>
            </a:r>
            <a:r>
              <a:rPr lang="en-US" sz="1700" err="1">
                <a:latin typeface="Calibri" pitchFamily="34" charset="0"/>
              </a:rPr>
              <a:t>xhaust</a:t>
            </a:r>
            <a:r>
              <a:rPr lang="en-US" sz="1700">
                <a:latin typeface="Calibri" pitchFamily="34" charset="0"/>
              </a:rPr>
              <a:t> gas, engine jacket cooling water, lube oil cooling water, and turbocharger intercooling</a:t>
            </a:r>
            <a:endParaRPr lang="en-IN" sz="1700">
              <a:latin typeface="Calibri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700">
                <a:solidFill>
                  <a:srgbClr val="C00000"/>
                </a:solidFill>
                <a:latin typeface="Calibri" pitchFamily="34" charset="0"/>
              </a:rPr>
              <a:t>Hot water and steam production:</a:t>
            </a:r>
            <a:r>
              <a:rPr lang="tr-TR" sz="1700">
                <a:latin typeface="Calibri" pitchFamily="34" charset="0"/>
              </a:rPr>
              <a:t> </a:t>
            </a:r>
            <a:r>
              <a:rPr lang="en-US" sz="1700">
                <a:latin typeface="Calibri" pitchFamily="34" charset="0"/>
              </a:rPr>
              <a:t>Recovered heat is generally in the form of hot water or low pressure steam (about 2 bar). The high temperature exhaust gas can generate medium pressure steam (about 10 bar). </a:t>
            </a:r>
            <a:endParaRPr lang="tr-TR" sz="17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12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Selection of prime movers</a:t>
            </a:r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9</a:t>
            </a:fld>
            <a:endParaRPr lang="en-CA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4564" y="1868796"/>
            <a:ext cx="8905875" cy="4852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4269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D5990CCD18A49449DE021C65F1A21F9" ma:contentTypeVersion="10" ma:contentTypeDescription="Create a new document." ma:contentTypeScope="" ma:versionID="bd6ef37190ffb09cce1fda90a774df9f">
  <xsd:schema xmlns:xsd="http://www.w3.org/2001/XMLSchema" xmlns:xs="http://www.w3.org/2001/XMLSchema" xmlns:p="http://schemas.microsoft.com/office/2006/metadata/properties" xmlns:ns3="ad9db3ce-2b50-4962-b5de-c7fcc552257e" targetNamespace="http://schemas.microsoft.com/office/2006/metadata/properties" ma:root="true" ma:fieldsID="b4d3dcb2fd0612036d92490fe94c2f83" ns3:_="">
    <xsd:import namespace="ad9db3ce-2b50-4962-b5de-c7fcc552257e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GenerationTime" minOccurs="0"/>
                <xsd:element ref="ns3:MediaServiceEventHashCode" minOccurs="0"/>
                <xsd:element ref="ns3:MediaServiceSystem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9db3ce-2b50-4962-b5de-c7fcc552257e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ystemTags" ma:index="1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d9db3ce-2b50-4962-b5de-c7fcc552257e" xsi:nil="true"/>
  </documentManagement>
</p:properties>
</file>

<file path=customXml/itemProps1.xml><?xml version="1.0" encoding="utf-8"?>
<ds:datastoreItem xmlns:ds="http://schemas.openxmlformats.org/officeDocument/2006/customXml" ds:itemID="{44A134F4-C69D-4628-9B27-01329BF7E4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d9db3ce-2b50-4962-b5de-c7fcc55225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B3E943C-6496-406B-B490-69662F22752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F30D48A-2DFA-4BAA-9041-C36E4D994F5F}">
  <ds:schemaRefs>
    <ds:schemaRef ds:uri="http://purl.org/dc/elements/1.1/"/>
    <ds:schemaRef ds:uri="ad9db3ce-2b50-4962-b5de-c7fcc552257e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51</TotalTime>
  <Words>1491</Words>
  <Application>Microsoft Office PowerPoint</Application>
  <PresentationFormat>Widescreen</PresentationFormat>
  <Paragraphs>134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Symbol</vt:lpstr>
      <vt:lpstr>Wingdings</vt:lpstr>
      <vt:lpstr>Educational subjects 16x9</vt:lpstr>
      <vt:lpstr>EN 410 Energy Management</vt:lpstr>
      <vt:lpstr>Cogeneration</vt:lpstr>
      <vt:lpstr>Cogeneration</vt:lpstr>
      <vt:lpstr>Cogeneration Schemes</vt:lpstr>
      <vt:lpstr>Steam-turbıne cogeneratıon</vt:lpstr>
      <vt:lpstr>Cogeneration plant with adjustable loads</vt:lpstr>
      <vt:lpstr>Gas-turbıne cogeneratıon</vt:lpstr>
      <vt:lpstr>Dıesel-engıne cogeneratıon</vt:lpstr>
      <vt:lpstr>Selection of prime movers</vt:lpstr>
      <vt:lpstr>Load Factor</vt:lpstr>
      <vt:lpstr>Thermal/electric load ratio</vt:lpstr>
      <vt:lpstr>Load Factor</vt:lpstr>
      <vt:lpstr>Load Factor</vt:lpstr>
      <vt:lpstr>Sizing</vt:lpstr>
      <vt:lpstr>Case Study: Mongstad refinery energy project, Norway </vt:lpstr>
      <vt:lpstr>Steam-turbıne cogeneratıon</vt:lpstr>
      <vt:lpstr>Energy demand across sectors</vt:lpstr>
      <vt:lpstr>Why India?</vt:lpstr>
      <vt:lpstr>Building energy demand</vt:lpstr>
      <vt:lpstr>Why India?</vt:lpstr>
      <vt:lpstr>End use intensity global and across countries</vt:lpstr>
      <vt:lpstr>HVAC systems</vt:lpstr>
      <vt:lpstr>Why we need HVAC system? </vt:lpstr>
      <vt:lpstr>Comfort Chart</vt:lpstr>
      <vt:lpstr>Thermal comfort</vt:lpstr>
      <vt:lpstr>Purpose of HVAC system </vt:lpstr>
      <vt:lpstr>Refences 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pavit</dc:creator>
  <cp:lastModifiedBy>ADMIN</cp:lastModifiedBy>
  <cp:revision>5</cp:revision>
  <dcterms:created xsi:type="dcterms:W3CDTF">2023-01-22T10:32:15Z</dcterms:created>
  <dcterms:modified xsi:type="dcterms:W3CDTF">2025-03-29T10:29:27Z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0x0101008D5990CCD18A49449DE021C65F1A21F9</vt:lpwstr>
  </property>
</Properties>
</file>